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77" r:id="rId3"/>
    <p:sldId id="278" r:id="rId4"/>
    <p:sldId id="299" r:id="rId5"/>
    <p:sldId id="279" r:id="rId6"/>
    <p:sldId id="281" r:id="rId7"/>
    <p:sldId id="300" r:id="rId8"/>
    <p:sldId id="301" r:id="rId9"/>
    <p:sldId id="302" r:id="rId10"/>
    <p:sldId id="295" r:id="rId11"/>
    <p:sldId id="282" r:id="rId12"/>
    <p:sldId id="304" r:id="rId13"/>
    <p:sldId id="283" r:id="rId14"/>
    <p:sldId id="305" r:id="rId15"/>
    <p:sldId id="303" r:id="rId16"/>
    <p:sldId id="307" r:id="rId17"/>
    <p:sldId id="296" r:id="rId18"/>
    <p:sldId id="287" r:id="rId19"/>
    <p:sldId id="288" r:id="rId20"/>
    <p:sldId id="289" r:id="rId21"/>
    <p:sldId id="284" r:id="rId22"/>
    <p:sldId id="29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22" autoAdjust="0"/>
    <p:restoredTop sz="94660"/>
  </p:normalViewPr>
  <p:slideViewPr>
    <p:cSldViewPr>
      <p:cViewPr>
        <p:scale>
          <a:sx n="80" d="100"/>
          <a:sy n="80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1FBFB-D2D5-482C-86CE-5AC85D0A078F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49DF1-1B3A-4195-B761-617A53F2B2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6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49DF1-1B3A-4195-B761-617A53F2B2E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2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49DF1-1B3A-4195-B761-617A53F2B2E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1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49DF1-1B3A-4195-B761-617A53F2B2E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02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737E0E-ECA5-4A30-984C-B2B75B81AA71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1-001-Avtor-SHevtsova-S_A_-uchitel-nachalnykh-klassov-MOU-SOSH-49-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0232" y="1571612"/>
            <a:ext cx="5283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cs typeface="Leelawadee" pitchFamily="34" charset="-34"/>
              </a:rPr>
              <a:t>Проектная деятельность</a:t>
            </a:r>
            <a:endParaRPr lang="ru-RU" sz="3200" b="1" dirty="0">
              <a:cs typeface="Leelawadee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2428868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«В гостях у сказки».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5079838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Воспитатель: Гнатенко Е.В.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488" y="3571876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Вторая  младшая группа.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Коллективная работа по р.н.сказке «три медведя».</a:t>
            </a:r>
            <a:endParaRPr lang="ru-RU" sz="2400" dirty="0"/>
          </a:p>
        </p:txBody>
      </p:sp>
      <p:pic>
        <p:nvPicPr>
          <p:cNvPr id="4" name="Содержимое 3" descr="IMG_2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857364"/>
            <a:ext cx="5929354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age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4929198"/>
            <a:ext cx="1500166" cy="16922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isney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286388"/>
            <a:ext cx="1357322" cy="12858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0" y="53982"/>
            <a:ext cx="896448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</a:t>
            </a:r>
            <a:endParaRPr lang="ru-RU" b="1" dirty="0"/>
          </a:p>
          <a:p>
            <a:r>
              <a:rPr lang="ru-RU" sz="2000" b="1" dirty="0" smtClean="0"/>
              <a:t>Подвижные </a:t>
            </a:r>
            <a:r>
              <a:rPr lang="ru-RU" sz="2000" b="1" dirty="0"/>
              <a:t>игры «У медведя во бору…», «Зайка серенький сидит</a:t>
            </a:r>
            <a:r>
              <a:rPr lang="ru-RU" sz="2000" b="1" dirty="0" smtClean="0"/>
              <a:t>»., «Петушок и курочки»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b="1" dirty="0"/>
              <a:t>      </a:t>
            </a:r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1124744"/>
            <a:ext cx="2630832" cy="19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2335685" cy="162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429000"/>
            <a:ext cx="3333769" cy="25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\Desktop\ppkPWabgop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78" y="3429000"/>
            <a:ext cx="3750603" cy="28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88" y="18864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Дидактическая игра «Расскажи сказку по картинкам?», «Сказочное лото</a:t>
            </a:r>
            <a:r>
              <a:rPr lang="ru-RU" sz="2000" b="1" dirty="0" smtClean="0">
                <a:solidFill>
                  <a:prstClr val="black"/>
                </a:solidFill>
              </a:rPr>
              <a:t>», «Угадай сказку»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43" y="854446"/>
            <a:ext cx="2520280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84" y="679872"/>
            <a:ext cx="3933728" cy="295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" y="2677816"/>
            <a:ext cx="2539603" cy="19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71" y="3933056"/>
            <a:ext cx="3713035" cy="27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20" y="4649110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0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Игра шнуровка: «Игра липучка», </a:t>
            </a:r>
            <a:r>
              <a:rPr lang="ru-RU" sz="2000" b="1" dirty="0" err="1"/>
              <a:t>п</a:t>
            </a:r>
            <a:r>
              <a:rPr lang="ru-RU" sz="2000" b="1" dirty="0" err="1" smtClean="0"/>
              <a:t>азлы</a:t>
            </a:r>
            <a:r>
              <a:rPr lang="ru-RU" sz="2000" b="1" dirty="0" smtClean="0"/>
              <a:t> , «</a:t>
            </a:r>
            <a:r>
              <a:rPr lang="ru-RU" sz="2000" b="1" dirty="0"/>
              <a:t>Теремок</a:t>
            </a:r>
            <a:r>
              <a:rPr lang="ru-RU" sz="2000" b="1" dirty="0" smtClean="0"/>
              <a:t>».</a:t>
            </a:r>
            <a:endParaRPr lang="ru-RU" sz="2000" b="1" dirty="0"/>
          </a:p>
          <a:p>
            <a:r>
              <a:rPr lang="ru-RU" sz="2000" b="1" dirty="0"/>
              <a:t>        </a:t>
            </a:r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Игра драматизация: «Три поросенка», «Рукавичка»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079"/>
            <a:ext cx="2891274" cy="216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7080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4755"/>
            <a:ext cx="2952328" cy="22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1" y="3511682"/>
            <a:ext cx="2924021" cy="219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3182216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84184"/>
            <a:ext cx="2926971" cy="219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16632"/>
            <a:ext cx="90364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Театрализованная сказка «Петушок и бобовое зернышко»</a:t>
            </a: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	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. 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4" y="817961"/>
            <a:ext cx="4399525" cy="289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963153" cy="260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30" y="836712"/>
            <a:ext cx="4018946" cy="260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0" y="4077072"/>
            <a:ext cx="3788668" cy="25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48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6936832" cy="263691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  <a:tabLst>
                <a:tab pos="1190625" algn="l"/>
              </a:tabLst>
            </a:pPr>
            <a:r>
              <a:rPr lang="ru-RU" sz="1800" b="1" dirty="0">
                <a:effectLst/>
                <a:latin typeface="Times New Roman"/>
                <a:ea typeface="Times New Roman"/>
              </a:rPr>
              <a:t>Работа с родителями</a:t>
            </a:r>
            <a:r>
              <a:rPr lang="ru-RU" sz="1800" dirty="0">
                <a:effectLst/>
                <a:latin typeface="Times New Roman"/>
                <a:ea typeface="Times New Roman"/>
              </a:rPr>
              <a:t>:</a:t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>- познакомить с темой проекта.</a:t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>- вызвать интерес родителей к чтению русских народных сказок.</a:t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>- консультация для родителей «Русская народная сказка и её позитивное влияние на формирование качеств личности ребёнка».</a:t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 smtClean="0">
                <a:effectLst/>
                <a:latin typeface="Times New Roman"/>
                <a:ea typeface="Times New Roman"/>
              </a:rPr>
              <a:t>- Изготовление сказок </a:t>
            </a:r>
            <a:r>
              <a:rPr lang="ru-RU" sz="1800" dirty="0">
                <a:effectLst/>
                <a:latin typeface="Times New Roman"/>
                <a:ea typeface="Times New Roman"/>
              </a:rPr>
              <a:t>«По дорожке русских народных сказок</a:t>
            </a:r>
            <a:r>
              <a:rPr lang="ru-RU" sz="1800" dirty="0" smtClean="0">
                <a:effectLst/>
                <a:latin typeface="Times New Roman"/>
                <a:ea typeface="Times New Roman"/>
              </a:rPr>
              <a:t>».</a:t>
            </a:r>
            <a:br>
              <a:rPr lang="ru-RU" sz="1800" dirty="0" smtClean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/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</a:rPr>
              <a:t> </a:t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endParaRPr lang="ru-RU" sz="2800" dirty="0"/>
          </a:p>
        </p:txBody>
      </p:sp>
      <p:pic>
        <p:nvPicPr>
          <p:cNvPr id="3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2" y="4077072"/>
            <a:ext cx="3096344" cy="218414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3273881"/>
            <a:ext cx="3672408" cy="2006238"/>
          </a:xfrm>
          <a:prstGeom prst="rect">
            <a:avLst/>
          </a:prstGeom>
        </p:spPr>
      </p:pic>
      <p:pic>
        <p:nvPicPr>
          <p:cNvPr id="5" name="Объект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12" y="4653136"/>
            <a:ext cx="2808312" cy="17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1249596"/>
            <a:ext cx="6622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/>
                <a:ea typeface="Times New Roman"/>
              </a:rPr>
              <a:t>Выставка работ </a:t>
            </a:r>
            <a:r>
              <a:rPr lang="ru-RU" sz="2800" b="1" i="1" dirty="0">
                <a:latin typeface="Times New Roman"/>
                <a:ea typeface="Times New Roman"/>
              </a:rPr>
              <a:t>«Моя любимая сказка</a:t>
            </a:r>
            <a:r>
              <a:rPr lang="ru-RU" sz="2800" b="1" i="1" dirty="0" smtClean="0">
                <a:latin typeface="Times New Roman"/>
                <a:ea typeface="Times New Roman"/>
              </a:rPr>
              <a:t>»</a:t>
            </a:r>
            <a:endParaRPr lang="ru-RU" sz="2800" b="1" i="1" dirty="0"/>
          </a:p>
        </p:txBody>
      </p:sp>
      <p:pic>
        <p:nvPicPr>
          <p:cNvPr id="4098" name="Picture 2" descr="C:\Users\user\Desktop\Новая папка (2)\IMG_20170419_143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25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81tyke0Cqv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9956"/>
            <a:ext cx="3503712" cy="2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9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Работа родителей группы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Рисунок семьи  </a:t>
            </a:r>
            <a:r>
              <a:rPr lang="ru-RU" dirty="0" err="1" smtClean="0"/>
              <a:t>вегле</a:t>
            </a:r>
            <a:r>
              <a:rPr lang="ru-RU" dirty="0" smtClean="0"/>
              <a:t> А.  «Покатился колобок».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Рисунок семьи </a:t>
            </a:r>
            <a:r>
              <a:rPr lang="ru-RU" dirty="0" err="1" smtClean="0"/>
              <a:t>ромадиной</a:t>
            </a:r>
            <a:r>
              <a:rPr lang="ru-RU" dirty="0" smtClean="0"/>
              <a:t> к. «Лиса и колобок».</a:t>
            </a:r>
            <a:endParaRPr lang="ru-RU" dirty="0"/>
          </a:p>
        </p:txBody>
      </p:sp>
      <p:pic>
        <p:nvPicPr>
          <p:cNvPr id="7" name="Содержимое 6" descr="IMG_263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0988" y="1643049"/>
            <a:ext cx="4291012" cy="3252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IMG_263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43050"/>
            <a:ext cx="4289425" cy="3252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колобок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4929198"/>
            <a:ext cx="1714480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Работы родителей группы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Поделка семьи </a:t>
            </a:r>
            <a:r>
              <a:rPr lang="ru-RU" dirty="0"/>
              <a:t> </a:t>
            </a:r>
            <a:r>
              <a:rPr lang="ru-RU" dirty="0" err="1" smtClean="0"/>
              <a:t>Скоркиной</a:t>
            </a:r>
            <a:r>
              <a:rPr lang="ru-RU" dirty="0" smtClean="0"/>
              <a:t> а.  по р.н.сказке «Колобок».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Поделка семьи  </a:t>
            </a:r>
            <a:r>
              <a:rPr lang="ru-RU" dirty="0" err="1" smtClean="0"/>
              <a:t>куприяновой</a:t>
            </a:r>
            <a:r>
              <a:rPr lang="ru-RU" dirty="0" smtClean="0"/>
              <a:t> а. по </a:t>
            </a:r>
            <a:r>
              <a:rPr lang="ru-RU" dirty="0" err="1" smtClean="0"/>
              <a:t>р.н</a:t>
            </a:r>
            <a:endParaRPr lang="ru-RU" dirty="0" smtClean="0"/>
          </a:p>
          <a:p>
            <a:r>
              <a:rPr lang="ru-RU" dirty="0" smtClean="0"/>
              <a:t>Сказке  «Маша и медведь»</a:t>
            </a:r>
            <a:endParaRPr lang="ru-RU" dirty="0"/>
          </a:p>
        </p:txBody>
      </p:sp>
      <p:pic>
        <p:nvPicPr>
          <p:cNvPr id="7" name="Содержимое 6" descr="IMG_259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385765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IMG_259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571612"/>
            <a:ext cx="350046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маша и медвед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00612"/>
            <a:ext cx="1857356" cy="185738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10200"/>
            <a:ext cx="8915400" cy="882650"/>
          </a:xfrm>
        </p:spPr>
        <p:txBody>
          <a:bodyPr/>
          <a:lstStyle/>
          <a:p>
            <a:r>
              <a:rPr lang="ru-RU" dirty="0" smtClean="0"/>
              <a:t>          Работы родителей группы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Рисунки семьи </a:t>
            </a:r>
            <a:r>
              <a:rPr lang="ru-RU" dirty="0" err="1" smtClean="0"/>
              <a:t>василенко</a:t>
            </a:r>
            <a:r>
              <a:rPr lang="ru-RU" dirty="0" smtClean="0"/>
              <a:t> а. по р.н.сказке «Репка».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Рисунки семьи </a:t>
            </a:r>
            <a:r>
              <a:rPr lang="ru-RU" dirty="0" err="1" smtClean="0"/>
              <a:t>куликова</a:t>
            </a:r>
            <a:r>
              <a:rPr lang="ru-RU" dirty="0" smtClean="0"/>
              <a:t> р. по </a:t>
            </a:r>
            <a:r>
              <a:rPr lang="ru-RU" dirty="0" err="1" smtClean="0"/>
              <a:t>р.н</a:t>
            </a:r>
            <a:r>
              <a:rPr lang="ru-RU" dirty="0" smtClean="0"/>
              <a:t> сказке «Бобовое зернышко».</a:t>
            </a:r>
            <a:endParaRPr lang="ru-RU" dirty="0"/>
          </a:p>
        </p:txBody>
      </p:sp>
      <p:pic>
        <p:nvPicPr>
          <p:cNvPr id="7" name="Содержимое 6" descr="IMG_26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3857652" cy="2863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IMG_26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67312" y="1571612"/>
            <a:ext cx="3251200" cy="2934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petushok-i-bobovoe-zernyishko-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0"/>
            <a:ext cx="1213224" cy="1428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857232"/>
            <a:ext cx="80724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Тема проекта: </a:t>
            </a:r>
            <a:r>
              <a:rPr lang="ru-RU" sz="2000" dirty="0" smtClean="0"/>
              <a:t>« В гостях у сказки». Театрализованная деятельность детей, через русские народные сказки.</a:t>
            </a:r>
          </a:p>
          <a:p>
            <a:endParaRPr lang="ru-RU" sz="2000" b="1" dirty="0" smtClean="0"/>
          </a:p>
          <a:p>
            <a:r>
              <a:rPr lang="ru-RU" sz="2000" dirty="0" smtClean="0"/>
              <a:t>                       </a:t>
            </a:r>
          </a:p>
          <a:p>
            <a:r>
              <a:rPr lang="ru-RU" sz="2000" b="1" dirty="0" smtClean="0"/>
              <a:t>Продолжительность проекта:</a:t>
            </a:r>
            <a:r>
              <a:rPr lang="ru-RU" sz="2000" dirty="0" smtClean="0"/>
              <a:t> Долгосрочный - 6 месяц</a:t>
            </a:r>
          </a:p>
          <a:p>
            <a:r>
              <a:rPr lang="ru-RU" sz="2000" b="1" dirty="0" smtClean="0"/>
              <a:t> </a:t>
            </a:r>
          </a:p>
          <a:p>
            <a:pPr marL="228600" indent="-228600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000" b="1" dirty="0" smtClean="0"/>
              <a:t>Вид проекта: </a:t>
            </a:r>
            <a:r>
              <a:rPr lang="ru-RU" sz="2000" dirty="0">
                <a:latin typeface="Times New Roman"/>
                <a:ea typeface="Times New Roman"/>
              </a:rPr>
              <a:t>познавательно-творческий, групповой, долгосрочный.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Участники проекта: </a:t>
            </a:r>
            <a:r>
              <a:rPr lang="ru-RU" sz="2000" dirty="0" smtClean="0"/>
              <a:t>воспитатели группы, дети второй младшей группы и их родители.</a:t>
            </a:r>
            <a:endParaRPr lang="ru-RU" sz="2000" dirty="0"/>
          </a:p>
        </p:txBody>
      </p:sp>
      <p:pic>
        <p:nvPicPr>
          <p:cNvPr id="6" name="Рисунок 5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285728"/>
            <a:ext cx="1214446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Работы родителей группы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Рисунок семьи </a:t>
            </a:r>
            <a:r>
              <a:rPr lang="ru-RU" dirty="0" err="1" smtClean="0"/>
              <a:t>ткаченко</a:t>
            </a:r>
            <a:r>
              <a:rPr lang="ru-RU" dirty="0"/>
              <a:t> </a:t>
            </a:r>
            <a:r>
              <a:rPr lang="ru-RU" dirty="0" smtClean="0"/>
              <a:t>п. по р.н.сказке «Колобок»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Рисунок семьи </a:t>
            </a:r>
            <a:r>
              <a:rPr lang="ru-RU" dirty="0" err="1" smtClean="0"/>
              <a:t>аветесян</a:t>
            </a:r>
            <a:r>
              <a:rPr lang="ru-RU" dirty="0" smtClean="0"/>
              <a:t> э.  по р.н.сказке «Маша и медведь».</a:t>
            </a:r>
            <a:endParaRPr lang="ru-RU" dirty="0"/>
          </a:p>
        </p:txBody>
      </p:sp>
      <p:pic>
        <p:nvPicPr>
          <p:cNvPr id="7" name="Содержимое 6" descr="IMG_26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3552060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IMG_26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43050"/>
            <a:ext cx="4289425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isney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285728"/>
            <a:ext cx="952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357166"/>
            <a:ext cx="952500" cy="1143000"/>
          </a:xfrm>
          <a:prstGeom prst="rect">
            <a:avLst/>
          </a:prstGeom>
        </p:spPr>
      </p:pic>
      <p:pic>
        <p:nvPicPr>
          <p:cNvPr id="4" name="Рисунок 3" descr="колобок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12" y="2780928"/>
            <a:ext cx="3221550" cy="3467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34" y="0"/>
            <a:ext cx="7002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сказок позволяет нам:</a:t>
            </a:r>
          </a:p>
          <a:p>
            <a:pPr lvl="0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духовно-богатую личность ребёнка, представлять его как активного и творческого участника проекта;</a:t>
            </a:r>
          </a:p>
          <a:p>
            <a:pPr lvl="0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создавать благоприятные условия для того, чтобы ребёнок занимался саморазвитием;</a:t>
            </a:r>
          </a:p>
          <a:p>
            <a:pPr lvl="0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прививать детям любовь к родной стране.</a:t>
            </a:r>
          </a:p>
          <a:p>
            <a:pPr lvl="0"/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совместной деятельности (воспитатели, родители и воспитанники), дети получили возможность восполнить кругозор о сказках их героях, научились сопереживать героям, находить пути выхода из трудных ситуаций.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лобок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00042"/>
            <a:ext cx="3571868" cy="314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3929066"/>
            <a:ext cx="7500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solidFill>
                  <a:srgbClr val="FF0000"/>
                </a:solidFill>
              </a:rPr>
              <a:t>Всем спасибо за внимание!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isney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1357322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58" y="-3052"/>
            <a:ext cx="8358246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Цель проекта: </a:t>
            </a:r>
            <a:r>
              <a:rPr lang="ru-RU" sz="1600" dirty="0"/>
              <a:t>приобщать </a:t>
            </a:r>
            <a:r>
              <a:rPr lang="ru-RU" sz="1600" dirty="0" smtClean="0"/>
              <a:t>детей к русским народным </a:t>
            </a:r>
            <a:r>
              <a:rPr lang="ru-RU" sz="1600" dirty="0"/>
              <a:t>сказкам посредством различных видов </a:t>
            </a:r>
            <a:r>
              <a:rPr lang="ru-RU" sz="1600" dirty="0" smtClean="0"/>
              <a:t>театра</a:t>
            </a:r>
            <a:endParaRPr lang="ru-RU" sz="2000" dirty="0" smtClean="0"/>
          </a:p>
          <a:p>
            <a:pPr marL="408305" indent="-228600">
              <a:spcAft>
                <a:spcPts val="0"/>
              </a:spcAft>
              <a:tabLst>
                <a:tab pos="408305" algn="l"/>
                <a:tab pos="449580" algn="l"/>
              </a:tabLst>
            </a:pPr>
            <a:r>
              <a:rPr lang="ru-RU" sz="1600" dirty="0" smtClean="0">
                <a:latin typeface="Times New Roman"/>
                <a:ea typeface="Times New Roman"/>
              </a:rPr>
              <a:t>Задачи </a:t>
            </a:r>
            <a:r>
              <a:rPr lang="ru-RU" sz="1600" dirty="0">
                <a:latin typeface="Times New Roman"/>
                <a:ea typeface="Times New Roman"/>
              </a:rPr>
              <a:t>проекта:           </a:t>
            </a:r>
          </a:p>
          <a:p>
            <a:pPr marL="179705">
              <a:spcAft>
                <a:spcPts val="600"/>
              </a:spcAft>
            </a:pPr>
            <a:r>
              <a:rPr lang="ru-RU" sz="1600" dirty="0">
                <a:latin typeface="Times New Roman"/>
                <a:ea typeface="Times New Roman"/>
              </a:rPr>
              <a:t>Образовательные:</a:t>
            </a:r>
          </a:p>
          <a:p>
            <a:pPr marL="465455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ru-RU" sz="1600" dirty="0" smtClean="0">
                <a:latin typeface="Times New Roman"/>
                <a:ea typeface="Times New Roman"/>
              </a:rPr>
              <a:t>Формировать </a:t>
            </a:r>
            <a:r>
              <a:rPr lang="ru-RU" sz="1600" dirty="0">
                <a:latin typeface="Times New Roman"/>
                <a:ea typeface="Times New Roman"/>
              </a:rPr>
              <a:t>нравственные представления (эталоны) о нормах социальных отношений и моделях поведения на основе русских народных сказок.</a:t>
            </a:r>
          </a:p>
          <a:p>
            <a:pPr marL="46545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/>
                <a:ea typeface="Times New Roman"/>
              </a:rPr>
              <a:t>Помогать </a:t>
            </a:r>
            <a:r>
              <a:rPr lang="ru-RU" sz="1600" dirty="0">
                <a:latin typeface="Times New Roman"/>
                <a:ea typeface="Times New Roman"/>
              </a:rPr>
              <a:t>усвоению детьми духовно нравственных категорий: добро-зло, послушание-непослушание, согласие-вражда, трудолюбие-лень, бескорыстие-жадность, простота-хитрость; и правил доброй, счастливой жизни на примере героев </a:t>
            </a:r>
            <a:r>
              <a:rPr lang="ru-RU" sz="1600" dirty="0" smtClean="0">
                <a:latin typeface="Times New Roman"/>
                <a:ea typeface="Times New Roman"/>
              </a:rPr>
              <a:t>сказок.</a:t>
            </a:r>
          </a:p>
          <a:p>
            <a:pPr marL="46545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/>
                <a:ea typeface="Times New Roman"/>
              </a:rPr>
              <a:t>Расширять </a:t>
            </a:r>
            <a:r>
              <a:rPr lang="ru-RU" sz="1600" dirty="0">
                <a:latin typeface="Times New Roman"/>
                <a:ea typeface="Times New Roman"/>
              </a:rPr>
              <a:t>представление детей о окружающем мире, посредством введения их в литературную и музыкальную культуру через </a:t>
            </a:r>
            <a:r>
              <a:rPr lang="ru-RU" sz="1600" dirty="0" smtClean="0">
                <a:latin typeface="Times New Roman"/>
                <a:ea typeface="Times New Roman"/>
              </a:rPr>
              <a:t>просмотр сказок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</a:p>
          <a:p>
            <a:pPr marL="179705">
              <a:spcAft>
                <a:spcPts val="600"/>
              </a:spcAft>
            </a:pPr>
            <a:r>
              <a:rPr lang="ru-RU" sz="1600" dirty="0" smtClean="0">
                <a:latin typeface="Times New Roman"/>
                <a:ea typeface="Times New Roman"/>
              </a:rPr>
              <a:t>Воспитательные:</a:t>
            </a:r>
          </a:p>
          <a:p>
            <a:pPr marL="46545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/>
                <a:ea typeface="Times New Roman"/>
              </a:rPr>
              <a:t>Воспитывать </a:t>
            </a:r>
            <a:r>
              <a:rPr lang="ru-RU" sz="1600" dirty="0">
                <a:latin typeface="Times New Roman"/>
                <a:ea typeface="Times New Roman"/>
              </a:rPr>
              <a:t>послушание на основе любви и уважения к родителям и близким людям, терпения, милосердия, умения уступать, помогать друг другу и с благодарностью принимать помощь на примере героев русских сказок.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/>
                <a:ea typeface="Times New Roman"/>
              </a:rPr>
              <a:t>Способствовать </a:t>
            </a:r>
            <a:r>
              <a:rPr lang="ru-RU" sz="1600" dirty="0">
                <a:latin typeface="Times New Roman"/>
                <a:ea typeface="Times New Roman"/>
              </a:rPr>
              <a:t>формированию нравственных качеств в процессе установления позитивных, межличностных отношений. Воспитывать у детей отзывчивость, общительность, </a:t>
            </a:r>
            <a:r>
              <a:rPr lang="ru-RU" sz="1600" dirty="0" smtClean="0">
                <a:latin typeface="Times New Roman"/>
                <a:ea typeface="Times New Roman"/>
              </a:rPr>
              <a:t>дружелюбие.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/>
                <a:ea typeface="Times New Roman"/>
              </a:rPr>
              <a:t>Воспитывать </a:t>
            </a:r>
            <a:r>
              <a:rPr lang="ru-RU" sz="1600" dirty="0">
                <a:latin typeface="Times New Roman"/>
                <a:ea typeface="Times New Roman"/>
              </a:rPr>
              <a:t>навыки доброжелательного, внимательного, заботливого поведения, стремление делиться впечатлениями от услышанного, увиденного, почувствованного, потребность радовать близких результатами своего </a:t>
            </a:r>
            <a:r>
              <a:rPr lang="ru-RU" sz="1600" dirty="0" smtClean="0">
                <a:latin typeface="Times New Roman"/>
                <a:ea typeface="Times New Roman"/>
              </a:rPr>
              <a:t>труда.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/>
                <a:ea typeface="Times New Roman"/>
              </a:rPr>
              <a:t>Воспитывать </a:t>
            </a:r>
            <a:r>
              <a:rPr lang="ru-RU" sz="1600" dirty="0">
                <a:latin typeface="Times New Roman"/>
                <a:ea typeface="Times New Roman"/>
              </a:rPr>
              <a:t>трудолюбие, привычку заниматься делом, работать                              старательно и аккуратно, доводить начатое до конца, с уважением относиться к результатам чужого и своего труда.</a:t>
            </a:r>
          </a:p>
          <a:p>
            <a:pPr marL="179705">
              <a:spcAft>
                <a:spcPts val="600"/>
              </a:spcAft>
            </a:pPr>
            <a:endParaRPr lang="ru-RU" sz="1200" dirty="0">
              <a:latin typeface="Times New Roman"/>
              <a:ea typeface="Times New Roman"/>
            </a:endParaRPr>
          </a:p>
          <a:p>
            <a:pPr marL="154305">
              <a:spcAft>
                <a:spcPts val="0"/>
              </a:spcAft>
              <a:tabLst>
                <a:tab pos="1190625" algn="l"/>
              </a:tabLst>
            </a:pPr>
            <a:r>
              <a:rPr lang="ru-RU" sz="1600" dirty="0">
                <a:latin typeface="Times New Roman"/>
                <a:ea typeface="Times New Roman"/>
              </a:rPr>
              <a:t> </a:t>
            </a:r>
            <a:endParaRPr lang="ru-RU" sz="1200" dirty="0">
              <a:latin typeface="Times New Roman"/>
              <a:ea typeface="Times New Roman"/>
            </a:endParaRPr>
          </a:p>
          <a:p>
            <a:endParaRPr lang="ru-RU" sz="2000" b="1" u="sng" dirty="0"/>
          </a:p>
        </p:txBody>
      </p:sp>
      <p:pic>
        <p:nvPicPr>
          <p:cNvPr id="3" name="Рисунок 2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24" y="285728"/>
            <a:ext cx="952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6741368"/>
          </a:xfrm>
        </p:spPr>
        <p:txBody>
          <a:bodyPr>
            <a:noAutofit/>
          </a:bodyPr>
          <a:lstStyle/>
          <a:p>
            <a:r>
              <a:rPr lang="ru-RU" sz="1800" dirty="0">
                <a:effectLst/>
              </a:rPr>
              <a:t>Развивающие: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1.	Содействовать развитию познавательной сферы детей, гармонизации их </a:t>
            </a:r>
            <a:r>
              <a:rPr lang="ru-RU" sz="1800" dirty="0" smtClean="0">
                <a:effectLst/>
              </a:rPr>
              <a:t>речевого </a:t>
            </a:r>
            <a:r>
              <a:rPr lang="ru-RU" sz="1800" dirty="0">
                <a:effectLst/>
              </a:rPr>
              <a:t>развития. Содействовать развитию речи детей</a:t>
            </a:r>
            <a:r>
              <a:rPr lang="ru-RU" sz="1800" dirty="0" smtClean="0">
                <a:effectLst/>
              </a:rPr>
              <a:t>, обогащению </a:t>
            </a:r>
            <a:r>
              <a:rPr lang="ru-RU" sz="1800" dirty="0">
                <a:effectLst/>
              </a:rPr>
              <a:t>словаря,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2. Развивать способность детей отличать хорошее от плохого в сказке и в жизни, умение делать нравственный выбор.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3.Развивать у детей социальные умения и навыки поведения.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4. Развивать навыки произвольного поведения: внимательности, терпеливости, усердия.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5. Содействовать развитию мотивационной сферы: формированию стремления подражать положительным героям сказок.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6. Содействовать развитию элементарных навыков </a:t>
            </a:r>
            <a:r>
              <a:rPr lang="ru-RU" sz="1800" dirty="0" smtClean="0">
                <a:effectLst/>
              </a:rPr>
              <a:t>художественно- эстетического развития.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7. Развивать эстетический вкус. </a:t>
            </a:r>
          </a:p>
        </p:txBody>
      </p:sp>
    </p:spTree>
    <p:extLst>
      <p:ext uri="{BB962C8B-B14F-4D97-AF65-F5344CB8AC3E}">
        <p14:creationId xmlns:p14="http://schemas.microsoft.com/office/powerpoint/2010/main" val="280833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143512"/>
            <a:ext cx="1143008" cy="1357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152" y="-5682"/>
            <a:ext cx="763284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Актуальность проблемы:</a:t>
            </a:r>
          </a:p>
          <a:p>
            <a:r>
              <a:rPr lang="ru-RU" sz="2400" dirty="0"/>
              <a:t>В нашем 21 веке, когда происходит духовное обнищание, сказка, как и другие ценности нашей культуры, теряет своё наивысшее предназначение, в большинстве этому помогают современные печатные издания и создание детских мультфильмов, которые искажают первоначальный замысел сказки, а также превращают сказочное действие из поучительного в развлекательное, поэтому наш проект «В гостях у русской народной сказки» очень актуален, потому что русские народные сказки преподносят нашим детям поэтический образ сказочных героев, в тоже время они оставляют простор детскому воображению, позволяют возвратить и привнести в естественную среду жизни ребёнка и семьи христианские нормы православия; темы веры, милосердия, добра составляют духовно-нравственное содержание русских сказок.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03" y="0"/>
            <a:ext cx="911389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План реализации </a:t>
            </a:r>
            <a:r>
              <a:rPr lang="ru-RU" b="1" dirty="0" smtClean="0"/>
              <a:t>проекта ( 6 месяцев )</a:t>
            </a:r>
            <a:endParaRPr lang="ru-RU" b="1" dirty="0"/>
          </a:p>
          <a:p>
            <a:r>
              <a:rPr lang="ru-RU" b="1" dirty="0" smtClean="0"/>
              <a:t>•Образовательная </a:t>
            </a:r>
            <a:r>
              <a:rPr lang="ru-RU" b="1" dirty="0"/>
              <a:t>область: социально-коммуникативное развитие.</a:t>
            </a:r>
          </a:p>
          <a:p>
            <a:r>
              <a:rPr lang="ru-RU" b="1" dirty="0"/>
              <a:t>«Репка»- показ  </a:t>
            </a:r>
            <a:r>
              <a:rPr lang="ru-RU" b="1" dirty="0" smtClean="0"/>
              <a:t>настольного театра</a:t>
            </a:r>
            <a:r>
              <a:rPr lang="ru-RU" b="1" dirty="0"/>
              <a:t>, </a:t>
            </a: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 «</a:t>
            </a:r>
            <a:r>
              <a:rPr lang="ru-RU" b="1" dirty="0"/>
              <a:t>Теремок»- показ настольно-плоскостного кукольного театра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4" name="Рисунок 3" descr="disney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429264"/>
            <a:ext cx="952500" cy="1143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7504" y="1084025"/>
            <a:ext cx="2646314" cy="19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97" y="1084025"/>
            <a:ext cx="2612407" cy="195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74" y="921484"/>
            <a:ext cx="3045848" cy="22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03915"/>
            <a:ext cx="2286274" cy="23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84" y="3696135"/>
            <a:ext cx="3834839" cy="28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65"/>
            <a:ext cx="93245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Прослушивание сказки в аудиозаписи «Кот, петух и лиса», «</a:t>
            </a:r>
            <a:r>
              <a:rPr lang="ru-RU" b="1" dirty="0" err="1">
                <a:solidFill>
                  <a:prstClr val="black"/>
                </a:solidFill>
              </a:rPr>
              <a:t>Жихарка</a:t>
            </a:r>
            <a:r>
              <a:rPr lang="ru-RU" b="1" dirty="0" smtClean="0">
                <a:solidFill>
                  <a:prstClr val="black"/>
                </a:solidFill>
              </a:rPr>
              <a:t>», использование ИКТ</a:t>
            </a:r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Пальчиковые игры, при помощи пальчикового театра: «», «Семья», «</a:t>
            </a:r>
            <a:r>
              <a:rPr lang="ru-RU" b="1" dirty="0" err="1">
                <a:solidFill>
                  <a:prstClr val="black"/>
                </a:solidFill>
              </a:rPr>
              <a:t>Мышки»,развитие</a:t>
            </a:r>
            <a:r>
              <a:rPr lang="ru-RU" b="1" dirty="0">
                <a:solidFill>
                  <a:prstClr val="black"/>
                </a:solidFill>
              </a:rPr>
              <a:t> мелкой моторики пальцев рук.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Дидактические игры: </a:t>
            </a:r>
            <a:r>
              <a:rPr lang="ru-RU" b="1" dirty="0" smtClean="0">
                <a:solidFill>
                  <a:prstClr val="black"/>
                </a:solidFill>
              </a:rPr>
              <a:t>«Собери сказку» «</a:t>
            </a:r>
            <a:r>
              <a:rPr lang="ru-RU" b="1" dirty="0">
                <a:solidFill>
                  <a:prstClr val="black"/>
                </a:solidFill>
              </a:rPr>
              <a:t>Кто в домике живёт?», «Разрезные картинки</a:t>
            </a:r>
            <a:r>
              <a:rPr lang="ru-RU" b="1" dirty="0" smtClean="0">
                <a:solidFill>
                  <a:prstClr val="black"/>
                </a:solidFill>
              </a:rPr>
              <a:t>».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60" b="37371"/>
          <a:stretch/>
        </p:blipFill>
        <p:spPr>
          <a:xfrm>
            <a:off x="395536" y="908720"/>
            <a:ext cx="3600400" cy="2451735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92696"/>
            <a:ext cx="1944216" cy="25922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0" y="3717032"/>
            <a:ext cx="268829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06544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user\Desktop\Новая папка (2)\IMG_20170419_164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336244" cy="17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3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•	Образовательная область: познание.</a:t>
            </a: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Беседа «Русские народные сказки».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•	Образовательная область: речевое развитие.</a:t>
            </a: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НОД «Курочка ряба</a:t>
            </a:r>
            <a:r>
              <a:rPr lang="ru-RU" b="1" dirty="0" smtClean="0">
                <a:solidFill>
                  <a:prstClr val="black"/>
                </a:solidFill>
              </a:rPr>
              <a:t>».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НОД </a:t>
            </a:r>
            <a:r>
              <a:rPr lang="ru-RU" b="1" dirty="0" smtClean="0">
                <a:solidFill>
                  <a:prstClr val="black"/>
                </a:solidFill>
              </a:rPr>
              <a:t>«Моя любимая Родина».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0284"/>
            <a:ext cx="1936031" cy="145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30" y="419388"/>
            <a:ext cx="1585360" cy="211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58" y="2852936"/>
            <a:ext cx="2410562" cy="180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41" y="2852936"/>
            <a:ext cx="2410563" cy="180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09672"/>
            <a:ext cx="1818730" cy="174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48" y="5109672"/>
            <a:ext cx="2054944" cy="166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74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	Образовательная область: познание.</a:t>
            </a: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ФЭМП «Путешествие </a:t>
            </a:r>
            <a:r>
              <a:rPr lang="ru-RU" b="1" dirty="0" smtClean="0">
                <a:solidFill>
                  <a:prstClr val="black"/>
                </a:solidFill>
              </a:rPr>
              <a:t>Маши в сказке «Три медведя»»,(</a:t>
            </a:r>
            <a:r>
              <a:rPr lang="ru-RU" b="1" dirty="0">
                <a:solidFill>
                  <a:prstClr val="black"/>
                </a:solidFill>
              </a:rPr>
              <a:t>закрепление понятий: длинная- короткая, широкая-узкая, </a:t>
            </a:r>
            <a:r>
              <a:rPr lang="ru-RU" b="1" dirty="0" smtClean="0">
                <a:solidFill>
                  <a:prstClr val="black"/>
                </a:solidFill>
              </a:rPr>
              <a:t>больше –меньше, один – много)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•</a:t>
            </a:r>
            <a:r>
              <a:rPr lang="ru-RU" b="1" dirty="0">
                <a:solidFill>
                  <a:prstClr val="black"/>
                </a:solidFill>
              </a:rPr>
              <a:t>	Образовательная область: художественно-эстетическое развитие.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Лепка по сказке «Колобок</a:t>
            </a:r>
            <a:r>
              <a:rPr lang="ru-RU" b="1" dirty="0" smtClean="0">
                <a:solidFill>
                  <a:prstClr val="black"/>
                </a:solidFill>
              </a:rPr>
              <a:t>».</a:t>
            </a: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3720"/>
            <a:ext cx="2301547" cy="172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00" y="1033720"/>
            <a:ext cx="1917504" cy="172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973621" cy="223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11808"/>
            <a:ext cx="3289984" cy="24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025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1617</TotalTime>
  <Words>737</Words>
  <Application>Microsoft Office PowerPoint</Application>
  <PresentationFormat>Экран (4:3)</PresentationFormat>
  <Paragraphs>172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Презентация PowerPoint</vt:lpstr>
      <vt:lpstr>Презентация PowerPoint</vt:lpstr>
      <vt:lpstr>Презентация PowerPoint</vt:lpstr>
      <vt:lpstr>Развивающие: 1. Содействовать развитию познавательной сферы детей, гармонизации их речевого развития. Содействовать развитию речи детей, обогащению словаря, 2. Развивать способность детей отличать хорошее от плохого в сказке и в жизни, умение делать нравственный выбор. 3.Развивать у детей социальные умения и навыки поведения. 4. Развивать навыки произвольного поведения: внимательности, терпеливости, усердия. 5. Содействовать развитию мотивационной сферы: формированию стремления подражать положительным героям сказок. 6. Содействовать развитию элементарных навыков художественно- эстетического развития. 7. Развивать эстетический вкус.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Коллективная работа по р.н.сказке «три медведя».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родителями: - познакомить с темой проекта. - вызвать интерес родителей к чтению русских народных сказок. - консультация для родителей «Русская народная сказка и её позитивное влияние на формирование качеств личности ребёнка». - Изготовление сказок «По дорожке русских народных сказок».     </vt:lpstr>
      <vt:lpstr>Презентация PowerPoint</vt:lpstr>
      <vt:lpstr>      Работа родителей группы </vt:lpstr>
      <vt:lpstr>             Работы родителей группы</vt:lpstr>
      <vt:lpstr>          Работы родителей группы </vt:lpstr>
      <vt:lpstr>      Работы родителей группы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Детский сад</cp:lastModifiedBy>
  <cp:revision>128</cp:revision>
  <dcterms:created xsi:type="dcterms:W3CDTF">2012-01-02T11:39:25Z</dcterms:created>
  <dcterms:modified xsi:type="dcterms:W3CDTF">2017-04-20T12:04:33Z</dcterms:modified>
</cp:coreProperties>
</file>